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54" r:id="rId5"/>
    <p:sldId id="356" r:id="rId6"/>
    <p:sldId id="369" r:id="rId7"/>
    <p:sldId id="257" r:id="rId8"/>
    <p:sldId id="355" r:id="rId9"/>
    <p:sldId id="358" r:id="rId10"/>
    <p:sldId id="371" r:id="rId11"/>
    <p:sldId id="357" r:id="rId12"/>
    <p:sldId id="372" r:id="rId13"/>
    <p:sldId id="370" r:id="rId14"/>
    <p:sldId id="359" r:id="rId15"/>
    <p:sldId id="271" r:id="rId16"/>
    <p:sldId id="272" r:id="rId17"/>
    <p:sldId id="360" r:id="rId18"/>
    <p:sldId id="361" r:id="rId19"/>
    <p:sldId id="363" r:id="rId20"/>
    <p:sldId id="362" r:id="rId21"/>
    <p:sldId id="364" r:id="rId22"/>
    <p:sldId id="374" r:id="rId23"/>
    <p:sldId id="365" r:id="rId24"/>
    <p:sldId id="366" r:id="rId25"/>
    <p:sldId id="367" r:id="rId26"/>
    <p:sldId id="368" r:id="rId27"/>
    <p:sldId id="3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C7EB"/>
    <a:srgbClr val="EF4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EBD42-E708-4498-94AB-B5C5C1180E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8F2E0-5BAA-4CB6-9123-C7DF13E56C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6A07C-0B25-447C-9CB3-552C5DDCC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A0F74-37D2-4F3F-9834-726368B1CA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tags" Target="../tags/tag1.xml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3"/>
            <a:ext cx="12192000" cy="6773333"/>
          </a:xfrm>
          <a:prstGeom prst="rect">
            <a:avLst/>
          </a:prstGeom>
        </p:spPr>
      </p:pic>
      <p:pic>
        <p:nvPicPr>
          <p:cNvPr id="11" name="PA_MakeIt Last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-765599" y="-1676722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45921" y="6232631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揭西县水利</a:t>
            </a:r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局</a:t>
            </a:r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宣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1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09561" y="-278084"/>
            <a:ext cx="5904996" cy="5904996"/>
            <a:chOff x="-309561" y="-278084"/>
            <a:chExt cx="5904996" cy="59049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40137">
              <a:off x="-309561" y="-278084"/>
              <a:ext cx="5904996" cy="590499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 rot="21390575">
              <a:off x="839903" y="2790285"/>
              <a:ext cx="3829100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哪些地方适合游泳？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694571" y="1897417"/>
            <a:ext cx="3078228" cy="4769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5122" name="Picture 2" descr="https://timgsa.baidu.com/timg?image&amp;quality=80&amp;size=b9999_10000&amp;sec=1529660172827&amp;di=49178806e289d209e628a7133167b09a&amp;imgtype=jpg&amp;src=http%3A%2F%2Fimg3.imgtn.bdimg.com%2Fit%2Fu%3D2658860773%2C365689423%26fm%3D214%26gp%3D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80999"/>
            <a:ext cx="4810125" cy="31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800101" y="2776826"/>
            <a:ext cx="4648200" cy="112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游泳应前往例如游泳馆等安全设施完备的游泳场所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800101" y="2207311"/>
            <a:ext cx="4648200" cy="6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前往正规安全有保障的游泳场所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5279622" y="3105834"/>
            <a:ext cx="4426353" cy="646331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游泳的注意事项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2042" y="0"/>
            <a:ext cx="6059943" cy="2405798"/>
            <a:chOff x="30609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>
              <a:fillRect/>
            </a:stretch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470351" y="1142999"/>
              <a:ext cx="295465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spc="600" dirty="0">
                  <a:solidFill>
                    <a:schemeClr val="bg1"/>
                  </a:solidFill>
                  <a:cs typeface="+mn-ea"/>
                  <a:sym typeface="+mn-lt"/>
                </a:rPr>
                <a:t>你知道吗</a:t>
              </a:r>
              <a:endParaRPr lang="zh-CN" altLang="en-US" sz="4800" spc="600" dirty="0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b="11667"/>
          <a:stretch>
            <a:fillRect/>
          </a:stretch>
        </p:blipFill>
        <p:spPr>
          <a:xfrm>
            <a:off x="1" y="3629025"/>
            <a:ext cx="8163554" cy="3317876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515539" y="1362344"/>
            <a:ext cx="4114800" cy="413331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306799" y="2061630"/>
            <a:ext cx="3094883" cy="2972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人在溺水后，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分钟后将失去意识；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4-6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分钟身体将遭受不可避免的伤害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如果在野外落水，很难被及时营救，从而溺水死亡。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4895850" y="1172043"/>
            <a:ext cx="6800851" cy="185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所以，不管是野外的小溪河流水库，还是游泳池，都可能会发生溺水危险，同学们不仅要远离野外危险水域，在正规游泳池，也要牢记游泳安全。</a:t>
            </a:r>
            <a:endParaRPr lang="zh-CN" altLang="en-US" sz="20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5279622" y="3039159"/>
            <a:ext cx="5855103" cy="646331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同伴落水不要错误施救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5140" y="2553215"/>
            <a:ext cx="4933580" cy="1751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不能手拉手施救！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落水者力大无比，稍不留神就会被溺水者拉下水，造成连环溺水的悲剧。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如附近有竹竿等物品，可利用该物品进行施救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26" name="Picture 2" descr="https://timgsa.baidu.com/timg?image&amp;quality=80&amp;size=b9999_10000&amp;sec=1529659360096&amp;di=4f08ff079331c6394a634614dfad785f&amp;imgtype=0&amp;src=http%3A%2F%2Fstatic.jstv.com%2Fgather%2Fzxc%2F2017%2F7%2F20%2F20177201500558173832_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8"/>
          <a:stretch>
            <a:fillRect/>
          </a:stretch>
        </p:blipFill>
        <p:spPr bwMode="auto">
          <a:xfrm>
            <a:off x="6591300" y="2028825"/>
            <a:ext cx="4762500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5279622" y="3039159"/>
            <a:ext cx="6161532" cy="646331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同伴落水，如何正确施救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sp>
        <p:nvSpPr>
          <p:cNvPr id="4" name="对话气泡: 椭圆形 3"/>
          <p:cNvSpPr/>
          <p:nvPr/>
        </p:nvSpPr>
        <p:spPr>
          <a:xfrm>
            <a:off x="7003183" y="2207309"/>
            <a:ext cx="2266076" cy="1518271"/>
          </a:xfrm>
          <a:prstGeom prst="wedgeEllipseCallout">
            <a:avLst>
              <a:gd name="adj1" fmla="val 54826"/>
              <a:gd name="adj2" fmla="val 41797"/>
            </a:avLst>
          </a:prstGeom>
          <a:solidFill>
            <a:srgbClr val="014F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643615" y="2635168"/>
            <a:ext cx="2444669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有人落水啦</a:t>
            </a:r>
            <a:endParaRPr lang="zh-CN" alt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3125714"/>
            <a:ext cx="4572000" cy="304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5523" y="1299097"/>
            <a:ext cx="6247660" cy="1336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第一时间大声呼救！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碰到有人溺水，第一时间要大声呼叫，派出一人去寻求成人的帮助（如果有多个同伴在一起的话）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1" t="38328" r="36979" b="11070"/>
          <a:stretch>
            <a:fillRect/>
          </a:stretch>
        </p:blipFill>
        <p:spPr>
          <a:xfrm>
            <a:off x="7699003" y="2966444"/>
            <a:ext cx="3205081" cy="3725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2" name="Picture 2" descr="https://timgsa.baidu.com/timg?image&amp;quality=80&amp;size=b9999_10000&amp;sec=1529659360096&amp;di=4f08ff079331c6394a634614dfad785f&amp;imgtype=0&amp;src=http%3A%2F%2Fstatic.jstv.com%2Fgather%2Fzxc%2F2017%2F7%2F20%2F20177201500558173832_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8"/>
          <a:stretch>
            <a:fillRect/>
          </a:stretch>
        </p:blipFill>
        <p:spPr bwMode="auto">
          <a:xfrm>
            <a:off x="6361961" y="2171699"/>
            <a:ext cx="4762500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67539" y="3053130"/>
            <a:ext cx="459983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如附近有竹竿等物品，可利用该物品进行施救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sp>
        <p:nvSpPr>
          <p:cNvPr id="36" name="文本框 3"/>
          <p:cNvSpPr txBox="1"/>
          <p:nvPr/>
        </p:nvSpPr>
        <p:spPr>
          <a:xfrm>
            <a:off x="5916098" y="1940668"/>
            <a:ext cx="3787362" cy="523099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远离野外危险水域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4"/>
          <p:cNvSpPr txBox="1"/>
          <p:nvPr/>
        </p:nvSpPr>
        <p:spPr>
          <a:xfrm>
            <a:off x="5916096" y="2788074"/>
            <a:ext cx="3787363" cy="523099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游泳的注意事项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7"/>
          <p:cNvSpPr txBox="1"/>
          <p:nvPr/>
        </p:nvSpPr>
        <p:spPr>
          <a:xfrm>
            <a:off x="5916098" y="3635480"/>
            <a:ext cx="4754100" cy="523092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同伴落水不要错误施救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5916096" y="4372194"/>
            <a:ext cx="4892048" cy="523092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同伴落水，如何正确施救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5916096" y="5116670"/>
            <a:ext cx="4892048" cy="523092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不慎落水，如何自救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1409" y="502531"/>
            <a:ext cx="1704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1409" y="1380836"/>
            <a:ext cx="1704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67539" y="3053130"/>
            <a:ext cx="390451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拨打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119  110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寻求专业人员的帮助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1695450"/>
            <a:ext cx="5886449" cy="3924299"/>
          </a:xfrm>
          <a:prstGeom prst="rect">
            <a:avLst/>
          </a:prstGeom>
        </p:spPr>
      </p:pic>
      <p:pic>
        <p:nvPicPr>
          <p:cNvPr id="7170" name="Picture 2" descr="https://timgsa.baidu.com/timg?image&amp;quality=80&amp;size=b9999_10000&amp;sec=1529660925861&amp;di=74e1e50a752c03e7e10575eb4e2a4adc&amp;imgtype=0&amp;src=http%3A%2F%2Fb.hiphotos.baidu.com%2Fbaike%2Fw%253D268%253Bg%253D0%2Fsign%3Da237897a43a98226b8c12c21b2b9de3c%2F9a504fc2d5628535ac2ed92e90ef76c6a6ef63f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" b="19486"/>
          <a:stretch>
            <a:fillRect/>
          </a:stretch>
        </p:blipFill>
        <p:spPr bwMode="auto">
          <a:xfrm>
            <a:off x="5362575" y="3752850"/>
            <a:ext cx="1981200" cy="183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5279622" y="3039159"/>
            <a:ext cx="5245503" cy="646331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不慎落水，如何自救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2050" y="2715310"/>
            <a:ext cx="422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不慎落入水中，千万不要惊慌，要采取正确的措施自救，以便争取获救的机会。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714500"/>
            <a:ext cx="514350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2050" y="215848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千万不要惊慌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2" name="Picture 5" descr="E:\12\漫画素材分类\溺水、急救\2-14(4)-副本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3" t="40967" r="7270"/>
          <a:stretch>
            <a:fillRect/>
          </a:stretch>
        </p:blipFill>
        <p:spPr bwMode="auto">
          <a:xfrm rot="4265">
            <a:off x="446003" y="1777310"/>
            <a:ext cx="6565864" cy="4037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7743825" y="2344738"/>
            <a:ext cx="4092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如果你不习水性，应迅速把头向后仰，口向上，尽量使口鼻露出水面，不能将手上举或挣扎，以免使身体下沉。</a:t>
            </a:r>
            <a:endParaRPr lang="zh-CN" altLang="en-US" sz="20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3" name="Picture 5" descr="E:\12\漫画素材分类\溺水、急救\2-14(2)-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53">
            <a:off x="5543410" y="1329519"/>
            <a:ext cx="5737095" cy="4591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2"/>
          <p:cNvSpPr>
            <a:spLocks noChangeArrowheads="1"/>
          </p:cNvSpPr>
          <p:nvPr/>
        </p:nvSpPr>
        <p:spPr bwMode="auto">
          <a:xfrm>
            <a:off x="920750" y="2300288"/>
            <a:ext cx="39814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及时甩掉鞋子和口袋里的重物，但不要脱掉衣服，因为它会产生一定的浮力，对你有很大帮助。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3"/>
            <a:ext cx="12192000" cy="677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921" y="6232631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揭西县水利</a:t>
            </a:r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局 宣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4" y="1254124"/>
            <a:ext cx="6524625" cy="4349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07095" y="1272268"/>
            <a:ext cx="3894331" cy="4331607"/>
          </a:xfrm>
          <a:prstGeom prst="rect">
            <a:avLst/>
          </a:prstGeom>
          <a:solidFill>
            <a:srgbClr val="C00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 Box 3"/>
          <p:cNvSpPr>
            <a:spLocks noChangeArrowheads="1"/>
          </p:cNvSpPr>
          <p:nvPr/>
        </p:nvSpPr>
        <p:spPr bwMode="auto">
          <a:xfrm>
            <a:off x="7983311" y="1720839"/>
            <a:ext cx="32861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天气渐热，小学生溺水事件不断！</a:t>
            </a:r>
            <a:endParaRPr lang="zh-CN" altLang="en-US" sz="5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4098" name="Picture 2" descr="http://imgsrc.baidu.com/imgad/pic/item/71cf3bc79f3df8dc9547ce97c711728b471028b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7"/>
          <a:stretch>
            <a:fillRect/>
          </a:stretch>
        </p:blipFill>
        <p:spPr bwMode="auto">
          <a:xfrm>
            <a:off x="638175" y="941899"/>
            <a:ext cx="3798734" cy="2362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hinews.cn/pic/0/10/56/44/10564410_8984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101" y="3067050"/>
            <a:ext cx="3798734" cy="28490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 Box 3"/>
          <p:cNvSpPr>
            <a:spLocks noChangeArrowheads="1"/>
          </p:cNvSpPr>
          <p:nvPr/>
        </p:nvSpPr>
        <p:spPr bwMode="auto">
          <a:xfrm>
            <a:off x="7554686" y="1701789"/>
            <a:ext cx="32861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各地中小学生溺水新闻频出！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126" y="0"/>
            <a:ext cx="12375126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-828675" y="1004887"/>
            <a:ext cx="4848225" cy="4848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2587" y="2576297"/>
            <a:ext cx="30464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县水利局发出通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，各单位要在汛期及节假日期间加强巡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视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任何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得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私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水；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不到无安全保障的水域游泳。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>
            <a:fillRect/>
          </a:stretch>
        </p:blipFill>
        <p:spPr>
          <a:xfrm>
            <a:off x="-853290" y="2440487"/>
            <a:ext cx="6286500" cy="45656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>
            <a:fillRect/>
          </a:stretch>
        </p:blipFill>
        <p:spPr>
          <a:xfrm>
            <a:off x="750846" y="2202217"/>
            <a:ext cx="3078228" cy="4769228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5279622" y="3105834"/>
            <a:ext cx="4942331" cy="646331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远离野外危险水域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" b="12778"/>
          <a:stretch>
            <a:fillRect/>
          </a:stretch>
        </p:blipFill>
        <p:spPr>
          <a:xfrm rot="231877">
            <a:off x="5723697" y="3068235"/>
            <a:ext cx="4036794" cy="27084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56"/>
          <a:stretch>
            <a:fillRect/>
          </a:stretch>
        </p:blipFill>
        <p:spPr>
          <a:xfrm rot="21023733">
            <a:off x="9039584" y="4086116"/>
            <a:ext cx="3019630" cy="18454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24">
            <a:off x="8268921" y="1123456"/>
            <a:ext cx="3462927" cy="235825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-298131" y="-278084"/>
            <a:ext cx="5904996" cy="5904996"/>
            <a:chOff x="-298131" y="-278084"/>
            <a:chExt cx="5904996" cy="59049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40137">
              <a:off x="-298131" y="-278084"/>
              <a:ext cx="5904996" cy="590499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 rot="21390575">
              <a:off x="820853" y="2098065"/>
              <a:ext cx="3829100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有哪些危险区域？</a:t>
              </a:r>
              <a:endPara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21390575">
              <a:off x="825423" y="2866182"/>
              <a:ext cx="3509671" cy="874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水库、河流、池塘都是常见的溺水区域</a:t>
              </a:r>
              <a:endPara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6146" name="Picture 2" descr="http://pic32.huitu.com/res/20150613/549787_20150613212928823394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0" t="6596" r="3334" b="9574"/>
          <a:stretch>
            <a:fillRect/>
          </a:stretch>
        </p:blipFill>
        <p:spPr bwMode="auto">
          <a:xfrm>
            <a:off x="723894" y="2039613"/>
            <a:ext cx="5133975" cy="3434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6429373" y="1929212"/>
            <a:ext cx="4895848" cy="292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为什么不能前往水库游泳？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、水温低，易造成抽筋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、水地的状况不明，造成踩空进入深水区域，踩到尖锐异物，被水草等异物缠住身体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、没有专业人士看护救护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0"/>
            <a:ext cx="1232535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54" y="1063625"/>
            <a:ext cx="7353299" cy="490219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010525" y="1754981"/>
            <a:ext cx="3705225" cy="37218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315695" y="2903323"/>
            <a:ext cx="3094883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未成年人不得擅自前往河流、池塘等区域进行游泳，应前往例如游泳馆等安全设施完备的游泳场所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0">
        <p:pull/>
      </p:transition>
    </mc:Choice>
    <mc:Fallback>
      <p:transition advClick="0" advTm="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tags/tag1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自定义</PresentationFormat>
  <Paragraphs>81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华文中宋</vt:lpstr>
      <vt:lpstr>微软雅黑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01</dc:title>
  <dc:creator>dreamsummit</dc:creator>
  <cp:lastModifiedBy>Administrator</cp:lastModifiedBy>
  <cp:revision>65</cp:revision>
  <dcterms:created xsi:type="dcterms:W3CDTF">2018-06-22T05:46:00Z</dcterms:created>
  <dcterms:modified xsi:type="dcterms:W3CDTF">2019-04-28T07:18:06Z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